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31720" y="457200"/>
            <a:ext cx="4983480" cy="1316990"/>
          </a:xfrm>
          <a:custGeom>
            <a:avLst/>
            <a:gdLst/>
            <a:ahLst/>
            <a:cxnLst/>
            <a:rect l="l" t="t" r="r" b="b"/>
            <a:pathLst>
              <a:path w="4983480" h="1316989">
                <a:moveTo>
                  <a:pt x="0" y="1316735"/>
                </a:moveTo>
                <a:lnTo>
                  <a:pt x="4983480" y="1316735"/>
                </a:lnTo>
                <a:lnTo>
                  <a:pt x="4983480" y="0"/>
                </a:lnTo>
                <a:lnTo>
                  <a:pt x="0" y="0"/>
                </a:lnTo>
                <a:lnTo>
                  <a:pt x="0" y="1316735"/>
                </a:lnTo>
                <a:close/>
              </a:path>
            </a:pathLst>
          </a:custGeom>
          <a:solidFill>
            <a:srgbClr val="D223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199" y="578993"/>
            <a:ext cx="6858000" cy="1049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36517-6539-CE52-56CB-AF6B7669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536" y="578993"/>
            <a:ext cx="5420261" cy="1046440"/>
          </a:xfrm>
        </p:spPr>
        <p:txBody>
          <a:bodyPr/>
          <a:lstStyle/>
          <a:p>
            <a:pPr algn="ctr"/>
            <a:r>
              <a:rPr lang="en-US" sz="4000" u="sng" dirty="0"/>
              <a:t>QAnywhere</a:t>
            </a:r>
            <a:br>
              <a:rPr lang="en-US" sz="3200" dirty="0"/>
            </a:br>
            <a:r>
              <a:rPr lang="en-US" sz="2800" dirty="0"/>
              <a:t>New Prescription Activation </a:t>
            </a:r>
          </a:p>
        </p:txBody>
      </p:sp>
      <p:sp>
        <p:nvSpPr>
          <p:cNvPr id="5" name="object 338">
            <a:extLst>
              <a:ext uri="{FF2B5EF4-FFF2-40B4-BE49-F238E27FC236}">
                <a16:creationId xmlns:a16="http://schemas.microsoft.com/office/drawing/2014/main" id="{F2D8919D-1BFB-7436-DEF4-9166A6680180}"/>
              </a:ext>
            </a:extLst>
          </p:cNvPr>
          <p:cNvSpPr/>
          <p:nvPr/>
        </p:nvSpPr>
        <p:spPr>
          <a:xfrm>
            <a:off x="6629400" y="494635"/>
            <a:ext cx="685797" cy="495965"/>
          </a:xfrm>
          <a:custGeom>
            <a:avLst/>
            <a:gdLst/>
            <a:ahLst/>
            <a:cxnLst/>
            <a:rect l="l" t="t" r="r" b="b"/>
            <a:pathLst>
              <a:path w="883284" h="849630">
                <a:moveTo>
                  <a:pt x="882827" y="0"/>
                </a:moveTo>
                <a:lnTo>
                  <a:pt x="0" y="0"/>
                </a:lnTo>
                <a:lnTo>
                  <a:pt x="0" y="746544"/>
                </a:lnTo>
                <a:lnTo>
                  <a:pt x="8071" y="786525"/>
                </a:lnTo>
                <a:lnTo>
                  <a:pt x="30083" y="819170"/>
                </a:lnTo>
                <a:lnTo>
                  <a:pt x="62729" y="841179"/>
                </a:lnTo>
                <a:lnTo>
                  <a:pt x="102704" y="849249"/>
                </a:lnTo>
                <a:lnTo>
                  <a:pt x="780122" y="849249"/>
                </a:lnTo>
                <a:lnTo>
                  <a:pt x="820098" y="841179"/>
                </a:lnTo>
                <a:lnTo>
                  <a:pt x="852744" y="819170"/>
                </a:lnTo>
                <a:lnTo>
                  <a:pt x="874756" y="786525"/>
                </a:lnTo>
                <a:lnTo>
                  <a:pt x="882827" y="746544"/>
                </a:lnTo>
                <a:lnTo>
                  <a:pt x="882827" y="0"/>
                </a:lnTo>
                <a:close/>
              </a:path>
            </a:pathLst>
          </a:custGeom>
          <a:solidFill>
            <a:srgbClr val="4C4D4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339">
            <a:extLst>
              <a:ext uri="{FF2B5EF4-FFF2-40B4-BE49-F238E27FC236}">
                <a16:creationId xmlns:a16="http://schemas.microsoft.com/office/drawing/2014/main" id="{3D7A2429-DFA8-BBF4-E714-2384FEBF232D}"/>
              </a:ext>
            </a:extLst>
          </p:cNvPr>
          <p:cNvSpPr/>
          <p:nvPr/>
        </p:nvSpPr>
        <p:spPr>
          <a:xfrm>
            <a:off x="6747740" y="621297"/>
            <a:ext cx="538480" cy="269523"/>
          </a:xfrm>
          <a:custGeom>
            <a:avLst/>
            <a:gdLst/>
            <a:ahLst/>
            <a:cxnLst/>
            <a:rect l="l" t="t" r="r" b="b"/>
            <a:pathLst>
              <a:path w="538479" h="521969">
                <a:moveTo>
                  <a:pt x="267807" y="256965"/>
                </a:moveTo>
                <a:lnTo>
                  <a:pt x="159994" y="256965"/>
                </a:lnTo>
                <a:lnTo>
                  <a:pt x="167309" y="259238"/>
                </a:lnTo>
                <a:lnTo>
                  <a:pt x="174260" y="262921"/>
                </a:lnTo>
                <a:lnTo>
                  <a:pt x="210877" y="296183"/>
                </a:lnTo>
                <a:lnTo>
                  <a:pt x="231520" y="336515"/>
                </a:lnTo>
                <a:lnTo>
                  <a:pt x="244243" y="362607"/>
                </a:lnTo>
                <a:lnTo>
                  <a:pt x="258180" y="388246"/>
                </a:lnTo>
                <a:lnTo>
                  <a:pt x="274332" y="413035"/>
                </a:lnTo>
                <a:lnTo>
                  <a:pt x="262889" y="427259"/>
                </a:lnTo>
                <a:lnTo>
                  <a:pt x="206603" y="497046"/>
                </a:lnTo>
                <a:lnTo>
                  <a:pt x="203303" y="503958"/>
                </a:lnTo>
                <a:lnTo>
                  <a:pt x="203504" y="510998"/>
                </a:lnTo>
                <a:lnTo>
                  <a:pt x="206896" y="516821"/>
                </a:lnTo>
                <a:lnTo>
                  <a:pt x="213169" y="520084"/>
                </a:lnTo>
                <a:lnTo>
                  <a:pt x="223708" y="521515"/>
                </a:lnTo>
                <a:lnTo>
                  <a:pt x="233784" y="520965"/>
                </a:lnTo>
                <a:lnTo>
                  <a:pt x="243094" y="517649"/>
                </a:lnTo>
                <a:lnTo>
                  <a:pt x="251333" y="510787"/>
                </a:lnTo>
                <a:lnTo>
                  <a:pt x="301434" y="451808"/>
                </a:lnTo>
                <a:lnTo>
                  <a:pt x="303733" y="448697"/>
                </a:lnTo>
                <a:lnTo>
                  <a:pt x="306222" y="445547"/>
                </a:lnTo>
                <a:lnTo>
                  <a:pt x="462217" y="445547"/>
                </a:lnTo>
                <a:lnTo>
                  <a:pt x="467969" y="442067"/>
                </a:lnTo>
                <a:lnTo>
                  <a:pt x="487738" y="426217"/>
                </a:lnTo>
                <a:lnTo>
                  <a:pt x="505147" y="408532"/>
                </a:lnTo>
                <a:lnTo>
                  <a:pt x="510586" y="401841"/>
                </a:lnTo>
                <a:lnTo>
                  <a:pt x="402982" y="401841"/>
                </a:lnTo>
                <a:lnTo>
                  <a:pt x="377570" y="395052"/>
                </a:lnTo>
                <a:lnTo>
                  <a:pt x="370586" y="392207"/>
                </a:lnTo>
                <a:lnTo>
                  <a:pt x="364007" y="388499"/>
                </a:lnTo>
                <a:lnTo>
                  <a:pt x="356997" y="385083"/>
                </a:lnTo>
                <a:lnTo>
                  <a:pt x="386569" y="348773"/>
                </a:lnTo>
                <a:lnTo>
                  <a:pt x="330060" y="348773"/>
                </a:lnTo>
                <a:lnTo>
                  <a:pt x="321493" y="334348"/>
                </a:lnTo>
                <a:lnTo>
                  <a:pt x="294995" y="291636"/>
                </a:lnTo>
                <a:lnTo>
                  <a:pt x="274488" y="265028"/>
                </a:lnTo>
                <a:lnTo>
                  <a:pt x="267807" y="256965"/>
                </a:lnTo>
                <a:close/>
              </a:path>
              <a:path w="538479" h="521969">
                <a:moveTo>
                  <a:pt x="462217" y="445547"/>
                </a:moveTo>
                <a:lnTo>
                  <a:pt x="306222" y="445547"/>
                </a:lnTo>
                <a:lnTo>
                  <a:pt x="307632" y="446335"/>
                </a:lnTo>
                <a:lnTo>
                  <a:pt x="308546" y="446754"/>
                </a:lnTo>
                <a:lnTo>
                  <a:pt x="309346" y="447313"/>
                </a:lnTo>
                <a:lnTo>
                  <a:pt x="353910" y="464178"/>
                </a:lnTo>
                <a:lnTo>
                  <a:pt x="383468" y="465060"/>
                </a:lnTo>
                <a:lnTo>
                  <a:pt x="393331" y="465270"/>
                </a:lnTo>
                <a:lnTo>
                  <a:pt x="413771" y="464243"/>
                </a:lnTo>
                <a:lnTo>
                  <a:pt x="432950" y="459836"/>
                </a:lnTo>
                <a:lnTo>
                  <a:pt x="450979" y="452346"/>
                </a:lnTo>
                <a:lnTo>
                  <a:pt x="462217" y="445547"/>
                </a:lnTo>
                <a:close/>
              </a:path>
              <a:path w="538479" h="521969">
                <a:moveTo>
                  <a:pt x="109464" y="0"/>
                </a:moveTo>
                <a:lnTo>
                  <a:pt x="18643" y="234"/>
                </a:lnTo>
                <a:lnTo>
                  <a:pt x="0" y="23526"/>
                </a:lnTo>
                <a:lnTo>
                  <a:pt x="3936" y="27209"/>
                </a:lnTo>
                <a:lnTo>
                  <a:pt x="13690" y="31134"/>
                </a:lnTo>
                <a:lnTo>
                  <a:pt x="17741" y="32937"/>
                </a:lnTo>
                <a:lnTo>
                  <a:pt x="28333" y="34385"/>
                </a:lnTo>
                <a:lnTo>
                  <a:pt x="30860" y="37890"/>
                </a:lnTo>
                <a:lnTo>
                  <a:pt x="31665" y="45700"/>
                </a:lnTo>
                <a:lnTo>
                  <a:pt x="33620" y="63482"/>
                </a:lnTo>
                <a:lnTo>
                  <a:pt x="34510" y="73686"/>
                </a:lnTo>
                <a:lnTo>
                  <a:pt x="34886" y="83889"/>
                </a:lnTo>
                <a:lnTo>
                  <a:pt x="35024" y="325283"/>
                </a:lnTo>
                <a:lnTo>
                  <a:pt x="34899" y="415105"/>
                </a:lnTo>
                <a:lnTo>
                  <a:pt x="15354" y="433800"/>
                </a:lnTo>
                <a:lnTo>
                  <a:pt x="5207" y="440505"/>
                </a:lnTo>
                <a:lnTo>
                  <a:pt x="2857" y="450005"/>
                </a:lnTo>
                <a:lnTo>
                  <a:pt x="6997" y="460203"/>
                </a:lnTo>
                <a:lnTo>
                  <a:pt x="13436" y="463429"/>
                </a:lnTo>
                <a:lnTo>
                  <a:pt x="129565" y="463416"/>
                </a:lnTo>
                <a:lnTo>
                  <a:pt x="149237" y="437038"/>
                </a:lnTo>
                <a:lnTo>
                  <a:pt x="146049" y="432962"/>
                </a:lnTo>
                <a:lnTo>
                  <a:pt x="127266" y="432479"/>
                </a:lnTo>
                <a:lnTo>
                  <a:pt x="122389" y="427158"/>
                </a:lnTo>
                <a:lnTo>
                  <a:pt x="116921" y="389406"/>
                </a:lnTo>
                <a:lnTo>
                  <a:pt x="116682" y="348773"/>
                </a:lnTo>
                <a:lnTo>
                  <a:pt x="116713" y="260064"/>
                </a:lnTo>
                <a:lnTo>
                  <a:pt x="116954" y="258552"/>
                </a:lnTo>
                <a:lnTo>
                  <a:pt x="117093" y="257003"/>
                </a:lnTo>
                <a:lnTo>
                  <a:pt x="267807" y="256965"/>
                </a:lnTo>
                <a:lnTo>
                  <a:pt x="263823" y="252158"/>
                </a:lnTo>
                <a:lnTo>
                  <a:pt x="253352" y="239401"/>
                </a:lnTo>
                <a:lnTo>
                  <a:pt x="267612" y="229017"/>
                </a:lnTo>
                <a:lnTo>
                  <a:pt x="274813" y="223647"/>
                </a:lnTo>
                <a:lnTo>
                  <a:pt x="281863" y="218052"/>
                </a:lnTo>
                <a:lnTo>
                  <a:pt x="287838" y="212515"/>
                </a:lnTo>
                <a:lnTo>
                  <a:pt x="115011" y="212515"/>
                </a:lnTo>
                <a:lnTo>
                  <a:pt x="114890" y="52623"/>
                </a:lnTo>
                <a:lnTo>
                  <a:pt x="114871" y="45700"/>
                </a:lnTo>
                <a:lnTo>
                  <a:pt x="116471" y="44621"/>
                </a:lnTo>
                <a:lnTo>
                  <a:pt x="307776" y="44621"/>
                </a:lnTo>
                <a:lnTo>
                  <a:pt x="304974" y="41168"/>
                </a:lnTo>
                <a:lnTo>
                  <a:pt x="261491" y="12125"/>
                </a:lnTo>
                <a:lnTo>
                  <a:pt x="218897" y="1659"/>
                </a:lnTo>
                <a:lnTo>
                  <a:pt x="196557" y="336"/>
                </a:lnTo>
                <a:lnTo>
                  <a:pt x="109464" y="0"/>
                </a:lnTo>
                <a:close/>
              </a:path>
              <a:path w="538479" h="521969">
                <a:moveTo>
                  <a:pt x="522833" y="343287"/>
                </a:moveTo>
                <a:lnTo>
                  <a:pt x="513664" y="343858"/>
                </a:lnTo>
                <a:lnTo>
                  <a:pt x="508406" y="348837"/>
                </a:lnTo>
                <a:lnTo>
                  <a:pt x="490791" y="365712"/>
                </a:lnTo>
                <a:lnTo>
                  <a:pt x="481720" y="373872"/>
                </a:lnTo>
                <a:lnTo>
                  <a:pt x="472186" y="381501"/>
                </a:lnTo>
                <a:lnTo>
                  <a:pt x="450310" y="394450"/>
                </a:lnTo>
                <a:lnTo>
                  <a:pt x="427235" y="401435"/>
                </a:lnTo>
                <a:lnTo>
                  <a:pt x="402982" y="401841"/>
                </a:lnTo>
                <a:lnTo>
                  <a:pt x="510586" y="401841"/>
                </a:lnTo>
                <a:lnTo>
                  <a:pt x="520695" y="389406"/>
                </a:lnTo>
                <a:lnTo>
                  <a:pt x="534885" y="369233"/>
                </a:lnTo>
                <a:lnTo>
                  <a:pt x="535825" y="367836"/>
                </a:lnTo>
                <a:lnTo>
                  <a:pt x="535951" y="365712"/>
                </a:lnTo>
                <a:lnTo>
                  <a:pt x="538340" y="356863"/>
                </a:lnTo>
                <a:lnTo>
                  <a:pt x="532371" y="353002"/>
                </a:lnTo>
                <a:lnTo>
                  <a:pt x="522833" y="343287"/>
                </a:lnTo>
                <a:close/>
              </a:path>
              <a:path w="538479" h="521969">
                <a:moveTo>
                  <a:pt x="402183" y="264090"/>
                </a:moveTo>
                <a:lnTo>
                  <a:pt x="396913" y="267506"/>
                </a:lnTo>
                <a:lnTo>
                  <a:pt x="337769" y="338804"/>
                </a:lnTo>
                <a:lnTo>
                  <a:pt x="333641" y="344239"/>
                </a:lnTo>
                <a:lnTo>
                  <a:pt x="330060" y="348773"/>
                </a:lnTo>
                <a:lnTo>
                  <a:pt x="386569" y="348773"/>
                </a:lnTo>
                <a:lnTo>
                  <a:pt x="415123" y="313833"/>
                </a:lnTo>
                <a:lnTo>
                  <a:pt x="438772" y="285273"/>
                </a:lnTo>
                <a:lnTo>
                  <a:pt x="439978" y="280168"/>
                </a:lnTo>
                <a:lnTo>
                  <a:pt x="439140" y="268852"/>
                </a:lnTo>
                <a:lnTo>
                  <a:pt x="434147" y="264229"/>
                </a:lnTo>
                <a:lnTo>
                  <a:pt x="415467" y="264229"/>
                </a:lnTo>
                <a:lnTo>
                  <a:pt x="402183" y="264090"/>
                </a:lnTo>
                <a:close/>
              </a:path>
              <a:path w="538479" h="521969">
                <a:moveTo>
                  <a:pt x="432295" y="262515"/>
                </a:moveTo>
                <a:lnTo>
                  <a:pt x="420966" y="262921"/>
                </a:lnTo>
                <a:lnTo>
                  <a:pt x="415467" y="264229"/>
                </a:lnTo>
                <a:lnTo>
                  <a:pt x="434147" y="264229"/>
                </a:lnTo>
                <a:lnTo>
                  <a:pt x="432295" y="262515"/>
                </a:lnTo>
                <a:close/>
              </a:path>
              <a:path w="538479" h="521969">
                <a:moveTo>
                  <a:pt x="132038" y="212469"/>
                </a:moveTo>
                <a:lnTo>
                  <a:pt x="115011" y="212515"/>
                </a:lnTo>
                <a:lnTo>
                  <a:pt x="287838" y="212515"/>
                </a:lnTo>
                <a:lnTo>
                  <a:pt x="132038" y="212469"/>
                </a:lnTo>
                <a:close/>
              </a:path>
              <a:path w="538479" h="521969">
                <a:moveTo>
                  <a:pt x="307776" y="44621"/>
                </a:moveTo>
                <a:lnTo>
                  <a:pt x="116471" y="44621"/>
                </a:lnTo>
                <a:lnTo>
                  <a:pt x="137753" y="44824"/>
                </a:lnTo>
                <a:lnTo>
                  <a:pt x="154103" y="45432"/>
                </a:lnTo>
                <a:lnTo>
                  <a:pt x="210093" y="58819"/>
                </a:lnTo>
                <a:lnTo>
                  <a:pt x="242305" y="92512"/>
                </a:lnTo>
                <a:lnTo>
                  <a:pt x="248310" y="116046"/>
                </a:lnTo>
                <a:lnTo>
                  <a:pt x="248264" y="135136"/>
                </a:lnTo>
                <a:lnTo>
                  <a:pt x="224688" y="185781"/>
                </a:lnTo>
                <a:lnTo>
                  <a:pt x="181889" y="208908"/>
                </a:lnTo>
                <a:lnTo>
                  <a:pt x="148855" y="212483"/>
                </a:lnTo>
                <a:lnTo>
                  <a:pt x="287872" y="212483"/>
                </a:lnTo>
                <a:lnTo>
                  <a:pt x="323386" y="166081"/>
                </a:lnTo>
                <a:lnTo>
                  <a:pt x="331787" y="118144"/>
                </a:lnTo>
                <a:lnTo>
                  <a:pt x="330831" y="104860"/>
                </a:lnTo>
                <a:lnTo>
                  <a:pt x="321741" y="65385"/>
                </a:lnTo>
                <a:lnTo>
                  <a:pt x="314270" y="52623"/>
                </a:lnTo>
                <a:lnTo>
                  <a:pt x="307776" y="446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A17EE1-8144-4417-DEF1-1B7C964A9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" y="347406"/>
            <a:ext cx="1524132" cy="15180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2909EE-A485-64BA-441B-ED5C36805C64}"/>
              </a:ext>
            </a:extLst>
          </p:cNvPr>
          <p:cNvSpPr txBox="1"/>
          <p:nvPr/>
        </p:nvSpPr>
        <p:spPr>
          <a:xfrm>
            <a:off x="547253" y="1922091"/>
            <a:ext cx="6775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pc="80" dirty="0">
                <a:solidFill>
                  <a:srgbClr val="D2232A"/>
                </a:solidFill>
                <a:latin typeface="Calibri"/>
                <a:cs typeface="Calibri"/>
              </a:rPr>
              <a:t>ONLY For </a:t>
            </a:r>
            <a:r>
              <a:rPr lang="en-US" b="1" spc="80" dirty="0">
                <a:solidFill>
                  <a:srgbClr val="D2232A"/>
                </a:solidFill>
                <a:highlight>
                  <a:srgbClr val="FFFF00"/>
                </a:highlight>
                <a:latin typeface="Calibri"/>
                <a:cs typeface="Calibri"/>
              </a:rPr>
              <a:t>New </a:t>
            </a:r>
            <a:r>
              <a:rPr lang="en-US" b="1" spc="80" dirty="0">
                <a:solidFill>
                  <a:srgbClr val="D2232A"/>
                </a:solidFill>
                <a:latin typeface="Calibri"/>
                <a:cs typeface="Calibri"/>
              </a:rPr>
              <a:t>Prescription</a:t>
            </a:r>
            <a:r>
              <a:rPr lang="en-US" b="1" spc="-120" dirty="0">
                <a:solidFill>
                  <a:srgbClr val="D2232A"/>
                </a:solidFill>
                <a:latin typeface="Calibri"/>
                <a:cs typeface="Calibri"/>
              </a:rPr>
              <a:t> </a:t>
            </a:r>
            <a:r>
              <a:rPr lang="en-US" b="1" spc="80" dirty="0">
                <a:solidFill>
                  <a:srgbClr val="D2232A"/>
                </a:solidFill>
                <a:latin typeface="Calibri"/>
                <a:cs typeface="Calibri"/>
              </a:rPr>
              <a:t>Activation:</a:t>
            </a:r>
            <a:endParaRPr lang="en-US" dirty="0">
              <a:latin typeface="Calibri"/>
              <a:cs typeface="Calibri"/>
            </a:endParaRPr>
          </a:p>
          <a:p>
            <a:r>
              <a:rPr lang="en-US" b="1" dirty="0"/>
              <a:t>ACTIVATE your new prescriptions via QAnywhere at NHC Patuxent River prior to coming to the pharmacy for pick up.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819EFF-5D76-AEAC-763C-95C0F0029687}"/>
              </a:ext>
            </a:extLst>
          </p:cNvPr>
          <p:cNvSpPr txBox="1"/>
          <p:nvPr/>
        </p:nvSpPr>
        <p:spPr>
          <a:xfrm>
            <a:off x="452802" y="5292785"/>
            <a:ext cx="6869908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/>
              <a:t>When prompted, enter the 10-digit DoD ID for the patient requesting prescriptions.</a:t>
            </a:r>
          </a:p>
          <a:p>
            <a:pPr marL="342900" indent="-342900">
              <a:buAutoNum type="arabicPeriod"/>
            </a:pPr>
            <a:r>
              <a:rPr lang="en-US" sz="1400" dirty="0"/>
              <a:t>You will receive a text confirming the patient’s name and date of birth and the option to edit or add an additional patient requesting prescriptions.</a:t>
            </a:r>
          </a:p>
          <a:p>
            <a:pPr marL="342900" indent="-342900">
              <a:buAutoNum type="arabicPeriod"/>
            </a:pPr>
            <a:r>
              <a:rPr lang="en-US" sz="1400" dirty="0"/>
              <a:t>You will be assigned a ticket and asked to reply with the name of the medications you would like filled.</a:t>
            </a:r>
          </a:p>
          <a:p>
            <a:pPr marL="342900" indent="-342900">
              <a:buAutoNum type="arabicPeriod"/>
            </a:pPr>
            <a:r>
              <a:rPr lang="en-US" sz="1400" dirty="0"/>
              <a:t>Once your prescription is ready, you will receive a text or call notification.</a:t>
            </a:r>
          </a:p>
          <a:p>
            <a:pPr marL="342900" indent="-342900">
              <a:buAutoNum type="arabicPeriod"/>
            </a:pPr>
            <a:r>
              <a:rPr lang="en-US" sz="1400" dirty="0"/>
              <a:t>After you receive your ready notification, head to the pharmacy kiosk and select “Return for pick up”.</a:t>
            </a:r>
          </a:p>
          <a:p>
            <a:pPr marL="342900" indent="-342900">
              <a:buAutoNum type="arabicPeriod"/>
            </a:pPr>
            <a:r>
              <a:rPr lang="en-US" sz="1400" dirty="0"/>
              <a:t>Take your ticket and wait to be called to the window. </a:t>
            </a:r>
          </a:p>
          <a:p>
            <a:endParaRPr lang="en-US" sz="1300" dirty="0"/>
          </a:p>
          <a:p>
            <a:r>
              <a:rPr lang="en-US" sz="1200" b="1" dirty="0"/>
              <a:t>For any questions about your prescription  status, please contact the Pharmacy  at 301-757-2605, option 1.</a:t>
            </a:r>
          </a:p>
          <a:p>
            <a:endParaRPr lang="en-US" sz="13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73BF7A-98B4-B756-0156-5905990CFA79}"/>
              </a:ext>
            </a:extLst>
          </p:cNvPr>
          <p:cNvSpPr txBox="1"/>
          <p:nvPr/>
        </p:nvSpPr>
        <p:spPr>
          <a:xfrm>
            <a:off x="2123536" y="8218583"/>
            <a:ext cx="3219970" cy="15517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R="24765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spc="-114" dirty="0">
                <a:solidFill>
                  <a:srgbClr val="231F20"/>
                </a:solidFill>
                <a:latin typeface="Century Gothic"/>
                <a:cs typeface="Century Gothic"/>
              </a:rPr>
              <a:t>Naval</a:t>
            </a:r>
            <a:r>
              <a:rPr lang="en-US" sz="1200" b="1" spc="-1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en-US" sz="12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Health</a:t>
            </a:r>
            <a:r>
              <a:rPr lang="en-US" sz="1200" b="1" spc="-1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en-US" sz="12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Clinic</a:t>
            </a:r>
            <a:r>
              <a:rPr lang="en-US" sz="1200" b="1" spc="-1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en-US" sz="12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Pax</a:t>
            </a:r>
            <a:r>
              <a:rPr lang="en-US" sz="1200" b="1" spc="-1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en-US" sz="12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River</a:t>
            </a:r>
            <a:endParaRPr lang="en-US" sz="1200" dirty="0">
              <a:latin typeface="Century Gothic"/>
              <a:cs typeface="Century Gothic"/>
            </a:endParaRPr>
          </a:p>
          <a:p>
            <a:pPr marR="24765" algn="ctr">
              <a:lnSpc>
                <a:spcPct val="100000"/>
              </a:lnSpc>
            </a:pPr>
            <a:r>
              <a:rPr lang="en-US" sz="1200" b="1" spc="50" dirty="0">
                <a:solidFill>
                  <a:srgbClr val="231F20"/>
                </a:solidFill>
                <a:latin typeface="Calibri"/>
                <a:cs typeface="Calibri"/>
              </a:rPr>
              <a:t>Pharmacy</a:t>
            </a:r>
            <a:r>
              <a:rPr lang="en-US" sz="1200" b="1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1200" b="1" spc="25" dirty="0">
                <a:solidFill>
                  <a:srgbClr val="231F20"/>
                </a:solidFill>
                <a:latin typeface="Calibri"/>
                <a:cs typeface="Calibri"/>
              </a:rPr>
              <a:t>Info:</a:t>
            </a:r>
            <a:endParaRPr lang="en-US" sz="1200" dirty="0">
              <a:latin typeface="Calibri"/>
              <a:cs typeface="Calibri"/>
            </a:endParaRPr>
          </a:p>
          <a:p>
            <a:pPr marL="118110" marR="139700" algn="ctr">
              <a:lnSpc>
                <a:spcPts val="1250"/>
              </a:lnSpc>
              <a:spcBef>
                <a:spcPts val="975"/>
              </a:spcBef>
            </a:pPr>
            <a:r>
              <a:rPr lang="en-US" sz="1200" b="1" spc="60" dirty="0">
                <a:solidFill>
                  <a:srgbClr val="231F20"/>
                </a:solidFill>
                <a:latin typeface="Calibri"/>
                <a:cs typeface="Calibri"/>
              </a:rPr>
              <a:t>Pharmacy </a:t>
            </a:r>
            <a:r>
              <a:rPr lang="en-US" sz="1200" b="1" spc="-10" dirty="0">
                <a:solidFill>
                  <a:srgbClr val="231F20"/>
                </a:solidFill>
                <a:latin typeface="Century Gothic"/>
                <a:cs typeface="Century Gothic"/>
              </a:rPr>
              <a:t>Hours:</a:t>
            </a:r>
            <a:r>
              <a:rPr lang="en-US" sz="1200" b="1" spc="-2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</a:p>
          <a:p>
            <a:pPr marL="118110" marR="139700" algn="ctr">
              <a:lnSpc>
                <a:spcPts val="1250"/>
              </a:lnSpc>
              <a:spcBef>
                <a:spcPts val="975"/>
              </a:spcBef>
            </a:pPr>
            <a:r>
              <a:rPr lang="en-US" sz="1200" dirty="0">
                <a:solidFill>
                  <a:srgbClr val="231F20"/>
                </a:solidFill>
                <a:latin typeface="Calibri"/>
                <a:cs typeface="Calibri"/>
              </a:rPr>
              <a:t>Monday: </a:t>
            </a:r>
            <a:r>
              <a:rPr lang="en-US" sz="1200" spc="5" dirty="0">
                <a:solidFill>
                  <a:srgbClr val="231F20"/>
                </a:solidFill>
                <a:latin typeface="Calibri"/>
                <a:cs typeface="Calibri"/>
              </a:rPr>
              <a:t>10 </a:t>
            </a:r>
            <a:r>
              <a:rPr lang="en-US" sz="1200" spc="-15" dirty="0">
                <a:solidFill>
                  <a:srgbClr val="231F20"/>
                </a:solidFill>
                <a:latin typeface="Calibri"/>
                <a:cs typeface="Calibri"/>
              </a:rPr>
              <a:t>a.m. </a:t>
            </a:r>
            <a:r>
              <a:rPr lang="en-US" sz="1200" dirty="0">
                <a:solidFill>
                  <a:srgbClr val="231F20"/>
                </a:solidFill>
                <a:latin typeface="Calibri"/>
                <a:cs typeface="Calibri"/>
              </a:rPr>
              <a:t>- </a:t>
            </a:r>
            <a:r>
              <a:rPr lang="en-US" sz="1200" spc="5" dirty="0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r>
              <a:rPr lang="en-US" sz="1200" spc="-1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1200" spc="-5" dirty="0">
                <a:solidFill>
                  <a:srgbClr val="231F20"/>
                </a:solidFill>
                <a:latin typeface="Calibri"/>
                <a:cs typeface="Calibri"/>
              </a:rPr>
              <a:t>p.m.</a:t>
            </a:r>
            <a:endParaRPr lang="en-US" sz="1200" dirty="0">
              <a:latin typeface="Calibri"/>
              <a:cs typeface="Calibri"/>
            </a:endParaRPr>
          </a:p>
          <a:p>
            <a:pPr marR="20955" algn="ctr">
              <a:lnSpc>
                <a:spcPts val="1305"/>
              </a:lnSpc>
            </a:pPr>
            <a:r>
              <a:rPr lang="en-US" sz="1200" spc="10" dirty="0">
                <a:solidFill>
                  <a:srgbClr val="231F20"/>
                </a:solidFill>
                <a:latin typeface="Calibri"/>
                <a:cs typeface="Calibri"/>
              </a:rPr>
              <a:t>Tuesday-Friday: 8</a:t>
            </a:r>
            <a:r>
              <a:rPr lang="en-US" sz="1200" spc="-15" dirty="0">
                <a:solidFill>
                  <a:srgbClr val="231F20"/>
                </a:solidFill>
                <a:latin typeface="Calibri"/>
                <a:cs typeface="Calibri"/>
              </a:rPr>
              <a:t> a.m. </a:t>
            </a:r>
            <a:r>
              <a:rPr lang="en-US" sz="1200" dirty="0">
                <a:solidFill>
                  <a:srgbClr val="231F20"/>
                </a:solidFill>
                <a:latin typeface="Calibri"/>
                <a:cs typeface="Calibri"/>
              </a:rPr>
              <a:t>- </a:t>
            </a:r>
            <a:r>
              <a:rPr lang="en-US" sz="1200" spc="5" dirty="0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r>
              <a:rPr lang="en-US" sz="1200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1200" spc="-5" dirty="0">
                <a:solidFill>
                  <a:srgbClr val="231F20"/>
                </a:solidFill>
                <a:latin typeface="Calibri"/>
                <a:cs typeface="Calibri"/>
              </a:rPr>
              <a:t>p.m.</a:t>
            </a:r>
          </a:p>
          <a:p>
            <a:pPr marR="20955" algn="ctr">
              <a:lnSpc>
                <a:spcPts val="1305"/>
              </a:lnSpc>
            </a:pPr>
            <a:r>
              <a:rPr lang="en-US" sz="1200" spc="-5" dirty="0">
                <a:solidFill>
                  <a:srgbClr val="231F20"/>
                </a:solidFill>
                <a:latin typeface="Calibri"/>
                <a:cs typeface="Calibri"/>
              </a:rPr>
              <a:t>Monday-Friday: 3 p.m.-5 p.m. </a:t>
            </a:r>
            <a:r>
              <a:rPr lang="en-US" sz="1200" b="1" spc="-5" dirty="0">
                <a:solidFill>
                  <a:srgbClr val="231F20"/>
                </a:solidFill>
                <a:latin typeface="Calibri"/>
                <a:cs typeface="Calibri"/>
              </a:rPr>
              <a:t>For Pick- up only.</a:t>
            </a:r>
            <a:endParaRPr lang="en-US" sz="1200" b="1" dirty="0">
              <a:latin typeface="Calibri"/>
              <a:cs typeface="Calibri"/>
            </a:endParaRPr>
          </a:p>
          <a:p>
            <a:pPr marR="20955" algn="ctr">
              <a:lnSpc>
                <a:spcPts val="1305"/>
              </a:lnSpc>
            </a:pPr>
            <a:r>
              <a:rPr lang="en-US" sz="1200" spc="15" dirty="0">
                <a:solidFill>
                  <a:srgbClr val="231F20"/>
                </a:solidFill>
                <a:latin typeface="Calibri"/>
                <a:cs typeface="Calibri"/>
              </a:rPr>
              <a:t>Saturday, </a:t>
            </a:r>
            <a:r>
              <a:rPr lang="en-US" sz="1200" spc="35" dirty="0">
                <a:solidFill>
                  <a:srgbClr val="231F20"/>
                </a:solidFill>
                <a:latin typeface="Calibri"/>
                <a:cs typeface="Calibri"/>
              </a:rPr>
              <a:t>Sunday </a:t>
            </a:r>
            <a:r>
              <a:rPr lang="en-US" sz="1200" spc="30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lang="en-US" sz="1200" spc="20" dirty="0">
                <a:solidFill>
                  <a:srgbClr val="231F20"/>
                </a:solidFill>
                <a:latin typeface="Calibri"/>
                <a:cs typeface="Calibri"/>
              </a:rPr>
              <a:t>Federal</a:t>
            </a:r>
            <a:r>
              <a:rPr lang="en-US" sz="1200" spc="-1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1200" spc="15" dirty="0">
                <a:solidFill>
                  <a:srgbClr val="231F20"/>
                </a:solidFill>
                <a:latin typeface="Calibri"/>
                <a:cs typeface="Calibri"/>
              </a:rPr>
              <a:t>Holidays:  </a:t>
            </a:r>
            <a:r>
              <a:rPr lang="en-US" sz="1200" spc="30" dirty="0">
                <a:solidFill>
                  <a:srgbClr val="231F20"/>
                </a:solidFill>
                <a:latin typeface="Calibri"/>
                <a:cs typeface="Calibri"/>
              </a:rPr>
              <a:t>Closed </a:t>
            </a:r>
          </a:p>
        </p:txBody>
      </p:sp>
      <p:pic>
        <p:nvPicPr>
          <p:cNvPr id="25" name="Imagen 25">
            <a:extLst>
              <a:ext uri="{FF2B5EF4-FFF2-40B4-BE49-F238E27FC236}">
                <a16:creationId xmlns:a16="http://schemas.microsoft.com/office/drawing/2014/main" id="{70F1F9A5-D859-5347-5535-FC2D52BD66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80221" y="3731248"/>
            <a:ext cx="1468755" cy="143650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Rectángulo 11">
            <a:extLst>
              <a:ext uri="{FF2B5EF4-FFF2-40B4-BE49-F238E27FC236}">
                <a16:creationId xmlns:a16="http://schemas.microsoft.com/office/drawing/2014/main" id="{29AD0BF3-661E-9D49-EC00-DFB6FA69FE11}"/>
              </a:ext>
            </a:extLst>
          </p:cNvPr>
          <p:cNvSpPr/>
          <p:nvPr/>
        </p:nvSpPr>
        <p:spPr>
          <a:xfrm>
            <a:off x="3850299" y="3259086"/>
            <a:ext cx="71801" cy="1923061"/>
          </a:xfrm>
          <a:prstGeom prst="rect">
            <a:avLst/>
          </a:prstGeom>
          <a:solidFill>
            <a:srgbClr val="6FBA0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agen 21">
            <a:extLst>
              <a:ext uri="{FF2B5EF4-FFF2-40B4-BE49-F238E27FC236}">
                <a16:creationId xmlns:a16="http://schemas.microsoft.com/office/drawing/2014/main" id="{294D5F8C-B8E3-FD52-48A8-65530DB849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05" y="3316426"/>
            <a:ext cx="332740" cy="56008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E94D75C-5CDA-0D8F-FB4A-BF7456E5C95B}"/>
              </a:ext>
            </a:extLst>
          </p:cNvPr>
          <p:cNvSpPr txBox="1"/>
          <p:nvPr/>
        </p:nvSpPr>
        <p:spPr>
          <a:xfrm>
            <a:off x="1932336" y="3251278"/>
            <a:ext cx="1164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SCAN ME</a:t>
            </a:r>
          </a:p>
        </p:txBody>
      </p:sp>
      <p:pic>
        <p:nvPicPr>
          <p:cNvPr id="30" name="Imagen 22">
            <a:extLst>
              <a:ext uri="{FF2B5EF4-FFF2-40B4-BE49-F238E27FC236}">
                <a16:creationId xmlns:a16="http://schemas.microsoft.com/office/drawing/2014/main" id="{F78A4036-DEA6-4005-8208-160BF352FF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889" y="3392215"/>
            <a:ext cx="430530" cy="53676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DBC05BD-6E42-64FD-8BF1-D64C7BD58AE5}"/>
              </a:ext>
            </a:extLst>
          </p:cNvPr>
          <p:cNvSpPr txBox="1"/>
          <p:nvPr/>
        </p:nvSpPr>
        <p:spPr>
          <a:xfrm>
            <a:off x="5008806" y="3495713"/>
            <a:ext cx="97469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1800" dirty="0">
                <a:solidFill>
                  <a:srgbClr val="00009C"/>
                </a:solidFill>
                <a:effectLst/>
                <a:latin typeface="Avenir Black"/>
                <a:ea typeface="Calibri" panose="020F0502020204030204" pitchFamily="34" charset="0"/>
                <a:cs typeface="Arial" panose="020B0604020202020204" pitchFamily="34" charset="0"/>
              </a:rPr>
              <a:t>OR TEXT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97F8621-1598-E1BC-B869-BE45924BB77D}"/>
              </a:ext>
            </a:extLst>
          </p:cNvPr>
          <p:cNvSpPr txBox="1"/>
          <p:nvPr/>
        </p:nvSpPr>
        <p:spPr>
          <a:xfrm>
            <a:off x="4805419" y="4180840"/>
            <a:ext cx="17172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“Get in line” to</a:t>
            </a:r>
          </a:p>
          <a:p>
            <a:r>
              <a:rPr lang="en-US" sz="1600" b="1" dirty="0"/>
              <a:t> 1-833-268-5768</a:t>
            </a:r>
          </a:p>
        </p:txBody>
      </p:sp>
    </p:spTree>
    <p:extLst>
      <p:ext uri="{BB962C8B-B14F-4D97-AF65-F5344CB8AC3E}">
        <p14:creationId xmlns:p14="http://schemas.microsoft.com/office/powerpoint/2010/main" val="289623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231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Avenir Black</vt:lpstr>
      <vt:lpstr>Calibri</vt:lpstr>
      <vt:lpstr>Century Gothic</vt:lpstr>
      <vt:lpstr>Office Theme</vt:lpstr>
      <vt:lpstr>QAnywhere New Prescription Activation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Receiving a  Prescription?</dc:title>
  <dc:creator>Fajardo, Josephine C CDR USN NAVMEDCEN SAN CA (USA)</dc:creator>
  <cp:lastModifiedBy>Fajardo, Josephine C CDR USN NAVMEDCEN SAN CA (USA)</cp:lastModifiedBy>
  <cp:revision>5</cp:revision>
  <dcterms:created xsi:type="dcterms:W3CDTF">2023-05-02T17:08:59Z</dcterms:created>
  <dcterms:modified xsi:type="dcterms:W3CDTF">2023-05-25T22:21:48Z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2021-11-05T00:00:00Z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2023-05-02T00:00:00Z</vt:filetime>
  </property>
</Properties>
</file>